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E6"/>
          </a:solidFill>
        </a:fill>
      </a:tcStyle>
    </a:wholeTbl>
    <a:band2H>
      <a:tcTxStyle b="def" i="def"/>
      <a:tcStyle>
        <a:tcBdr/>
        <a:fill>
          <a:solidFill>
            <a:srgbClr val="E7E7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  <a:lvl2pPr marL="0" indent="0" algn="ctr">
              <a:buSzTx/>
              <a:buNone/>
            </a:lvl2pPr>
            <a:lvl3pPr marL="0" indent="0" algn="ctr">
              <a:buSzTx/>
              <a:buNone/>
            </a:lvl3pPr>
            <a:lvl4pPr marL="0" indent="0" algn="ctr">
              <a:buSzTx/>
              <a:buNone/>
            </a:lvl4pPr>
            <a:lvl5pPr marL="0" indent="0" algn="ctr">
              <a:buSz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" name="제목 텍스트"/>
          <p:cNvSpPr txBox="1"/>
          <p:nvPr>
            <p:ph type="title"/>
          </p:nvPr>
        </p:nvSpPr>
        <p:spPr>
          <a:xfrm>
            <a:off x="291362" y="156898"/>
            <a:ext cx="7772401" cy="45720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제목 텍스트</a:t>
            </a:r>
          </a:p>
        </p:txBody>
      </p:sp>
      <p:sp>
        <p:nvSpPr>
          <p:cNvPr id="1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제목 텍스트"/>
          <p:cNvSpPr txBox="1"/>
          <p:nvPr>
            <p:ph type="title"/>
          </p:nvPr>
        </p:nvSpPr>
        <p:spPr>
          <a:xfrm>
            <a:off x="6515100" y="838200"/>
            <a:ext cx="1943100" cy="51816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06" name="본문 첫 번째 줄…"/>
          <p:cNvSpPr txBox="1"/>
          <p:nvPr>
            <p:ph type="body" idx="1"/>
          </p:nvPr>
        </p:nvSpPr>
        <p:spPr>
          <a:xfrm>
            <a:off x="685800" y="838200"/>
            <a:ext cx="5676900" cy="5181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제목 텍스트"/>
          <p:cNvSpPr txBox="1"/>
          <p:nvPr>
            <p:ph type="title"/>
          </p:nvPr>
        </p:nvSpPr>
        <p:spPr>
          <a:xfrm>
            <a:off x="154454" y="156642"/>
            <a:ext cx="7772401" cy="45720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제목 텍스트</a:t>
            </a:r>
          </a:p>
        </p:txBody>
      </p:sp>
      <p:sp>
        <p:nvSpPr>
          <p:cNvPr id="115" name="본문 첫 번째 줄…"/>
          <p:cNvSpPr txBox="1"/>
          <p:nvPr>
            <p:ph type="body" sz="half" idx="1"/>
          </p:nvPr>
        </p:nvSpPr>
        <p:spPr>
          <a:xfrm>
            <a:off x="685800" y="1524000"/>
            <a:ext cx="3810000" cy="44958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" name="슬라이드 번호"/>
          <p:cNvSpPr txBox="1"/>
          <p:nvPr>
            <p:ph type="sldNum" sz="quarter" idx="2"/>
          </p:nvPr>
        </p:nvSpPr>
        <p:spPr>
          <a:xfrm>
            <a:off x="8338191" y="6238875"/>
            <a:ext cx="256537" cy="27546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 algn="l">
              <a:defRPr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4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0">
              <a:spcBef>
                <a:spcPts val="400"/>
              </a:spcBef>
              <a:buSzTx/>
              <a:buNone/>
              <a:defRPr sz="2000"/>
            </a:lvl2pPr>
            <a:lvl3pPr marL="0" indent="0">
              <a:spcBef>
                <a:spcPts val="400"/>
              </a:spcBef>
              <a:buSzTx/>
              <a:buNone/>
              <a:defRPr sz="2000"/>
            </a:lvl3pPr>
            <a:lvl4pPr marL="0" indent="0">
              <a:spcBef>
                <a:spcPts val="400"/>
              </a:spcBef>
              <a:buSzTx/>
              <a:buNone/>
              <a:defRPr sz="2000"/>
            </a:lvl4pPr>
            <a:lvl5pPr marL="0" indent="0">
              <a:spcBef>
                <a:spcPts val="400"/>
              </a:spcBef>
              <a:buSzTx/>
              <a:buNone/>
              <a:defRPr sz="2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3" name="본문 첫 번째 줄…"/>
          <p:cNvSpPr txBox="1"/>
          <p:nvPr>
            <p:ph type="body" sz="half" idx="1"/>
          </p:nvPr>
        </p:nvSpPr>
        <p:spPr>
          <a:xfrm>
            <a:off x="685800" y="1524000"/>
            <a:ext cx="3810000" cy="4495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2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b="1" sz="2400"/>
            </a:lvl1pPr>
            <a:lvl2pPr marL="0" indent="0">
              <a:spcBef>
                <a:spcPts val="500"/>
              </a:spcBef>
              <a:buSzTx/>
              <a:buNone/>
              <a:defRPr b="1" sz="2400"/>
            </a:lvl2pPr>
            <a:lvl3pPr marL="0" indent="0">
              <a:spcBef>
                <a:spcPts val="500"/>
              </a:spcBef>
              <a:buSzTx/>
              <a:buNone/>
              <a:defRPr b="1" sz="2400"/>
            </a:lvl3pPr>
            <a:lvl4pPr marL="0" indent="0">
              <a:spcBef>
                <a:spcPts val="500"/>
              </a:spcBef>
              <a:buSzTx/>
              <a:buNone/>
              <a:defRPr b="1" sz="2400"/>
            </a:lvl4pPr>
            <a:lvl5pPr marL="0" indent="0">
              <a:spcBef>
                <a:spcPts val="500"/>
              </a:spcBef>
              <a:buSz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3" name="Shape 53"/>
          <p:cNvSpPr/>
          <p:nvPr>
            <p:ph type="body" sz="quarter" idx="13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제목 텍스트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7" name="본문 첫 번째 줄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8" name="Shape 78"/>
          <p:cNvSpPr/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제목 텍스트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7" name="Shape 87"/>
          <p:cNvSpPr/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0">
              <a:spcBef>
                <a:spcPts val="300"/>
              </a:spcBef>
              <a:buSzTx/>
              <a:buNone/>
              <a:defRPr sz="1400"/>
            </a:lvl2pPr>
            <a:lvl3pPr marL="0" indent="0">
              <a:spcBef>
                <a:spcPts val="300"/>
              </a:spcBef>
              <a:buSzTx/>
              <a:buNone/>
              <a:defRPr sz="1400"/>
            </a:lvl3pPr>
            <a:lvl4pPr marL="0" indent="0">
              <a:spcBef>
                <a:spcPts val="300"/>
              </a:spcBef>
              <a:buSzTx/>
              <a:buNone/>
              <a:defRPr sz="1400"/>
            </a:lvl4pPr>
            <a:lvl5pPr marL="0" indent="0">
              <a:spcBef>
                <a:spcPts val="300"/>
              </a:spcBef>
              <a:buSz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963610" y="676275"/>
            <a:ext cx="7772405" cy="0"/>
          </a:xfrm>
          <a:prstGeom prst="line">
            <a:avLst/>
          </a:prstGeom>
          <a:ln w="50800">
            <a:solidFill>
              <a:srgbClr val="000000"/>
            </a:solidFill>
          </a:ln>
          <a:effectLst>
            <a:outerShdw sx="100000" sy="100000" kx="0" ky="0" algn="b" rotWithShape="0" blurRad="0" dist="107762" dir="2700000">
              <a:srgbClr val="808080"/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Shape 3"/>
          <p:cNvSpPr/>
          <p:nvPr/>
        </p:nvSpPr>
        <p:spPr>
          <a:xfrm>
            <a:off x="277811" y="673100"/>
            <a:ext cx="8458205" cy="3179"/>
          </a:xfrm>
          <a:prstGeom prst="line">
            <a:avLst/>
          </a:prstGeom>
          <a:ln w="50800">
            <a:solidFill>
              <a:srgbClr val="000000"/>
            </a:solidFill>
          </a:ln>
          <a:effectLst>
            <a:outerShdw sx="100000" sy="100000" kx="0" ky="0" algn="b" rotWithShape="0" blurRad="0" dist="107762" dir="2700000">
              <a:srgbClr val="808080"/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" name="Shape 4"/>
          <p:cNvSpPr/>
          <p:nvPr/>
        </p:nvSpPr>
        <p:spPr>
          <a:xfrm>
            <a:off x="965198" y="6316662"/>
            <a:ext cx="7772405" cy="4"/>
          </a:xfrm>
          <a:prstGeom prst="line">
            <a:avLst/>
          </a:prstGeom>
          <a:ln w="50800">
            <a:solidFill>
              <a:srgbClr val="000000"/>
            </a:solidFill>
          </a:ln>
          <a:effectLst>
            <a:outerShdw sx="100000" sy="100000" kx="0" ky="0" algn="b" rotWithShape="0" blurRad="0" dist="107762" dir="2700000">
              <a:srgbClr val="808080"/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" name="Shape 5"/>
          <p:cNvSpPr/>
          <p:nvPr/>
        </p:nvSpPr>
        <p:spPr>
          <a:xfrm>
            <a:off x="279398" y="6315075"/>
            <a:ext cx="8458205" cy="1590"/>
          </a:xfrm>
          <a:prstGeom prst="line">
            <a:avLst/>
          </a:prstGeom>
          <a:ln w="50800">
            <a:solidFill>
              <a:srgbClr val="000000"/>
            </a:solidFill>
          </a:ln>
          <a:effectLst>
            <a:outerShdw sx="100000" sy="100000" kx="0" ky="0" algn="b" rotWithShape="0" blurRad="0" dist="107762" dir="2700000">
              <a:srgbClr val="808080"/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" name="Shape 6"/>
          <p:cNvSpPr txBox="1"/>
          <p:nvPr/>
        </p:nvSpPr>
        <p:spPr>
          <a:xfrm>
            <a:off x="169862" y="6454773"/>
            <a:ext cx="4568087" cy="311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/>
            </a:lvl1pPr>
          </a:lstStyle>
          <a:p>
            <a:pPr/>
            <a:r>
              <a:t>Korea Polytechnic University- iOS swift programming</a:t>
            </a:r>
          </a:p>
        </p:txBody>
      </p:sp>
      <p:sp>
        <p:nvSpPr>
          <p:cNvPr id="7" name="제목 텍스트"/>
          <p:cNvSpPr txBox="1"/>
          <p:nvPr>
            <p:ph type="title"/>
          </p:nvPr>
        </p:nvSpPr>
        <p:spPr>
          <a:xfrm>
            <a:off x="685800" y="838200"/>
            <a:ext cx="77724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8" name="본문 첫 번째 줄…"/>
          <p:cNvSpPr txBox="1"/>
          <p:nvPr>
            <p:ph type="body" idx="1"/>
          </p:nvPr>
        </p:nvSpPr>
        <p:spPr>
          <a:xfrm>
            <a:off x="685800" y="1092200"/>
            <a:ext cx="7772400" cy="492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" name="슬라이드 번호"/>
          <p:cNvSpPr txBox="1"/>
          <p:nvPr>
            <p:ph type="sldNum" sz="quarter" idx="2"/>
          </p:nvPr>
        </p:nvSpPr>
        <p:spPr>
          <a:xfrm>
            <a:off x="8638230" y="6500812"/>
            <a:ext cx="256537" cy="27546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2800" u="none">
          <a:ln>
            <a:noFill/>
          </a:ln>
          <a:solidFill>
            <a:srgbClr val="000000"/>
          </a:solidFill>
          <a:effectLst>
            <a:outerShdw sx="100000" sy="100000" kx="0" ky="0" algn="b" rotWithShape="0" blurRad="38100" dist="38100" dir="2700000">
              <a:srgbClr val="C0C0C0"/>
            </a:outerShdw>
          </a:effectLst>
          <a:uFillTx/>
          <a:latin typeface="+mj-lt"/>
          <a:ea typeface="+mj-ea"/>
          <a:cs typeface="+mj-cs"/>
          <a:sym typeface="Times New Roman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2800" u="none">
          <a:ln>
            <a:noFill/>
          </a:ln>
          <a:solidFill>
            <a:srgbClr val="000000"/>
          </a:solidFill>
          <a:effectLst>
            <a:outerShdw sx="100000" sy="100000" kx="0" ky="0" algn="b" rotWithShape="0" blurRad="38100" dist="38100" dir="2700000">
              <a:srgbClr val="C0C0C0"/>
            </a:outerShdw>
          </a:effectLst>
          <a:uFillTx/>
          <a:latin typeface="+mj-lt"/>
          <a:ea typeface="+mj-ea"/>
          <a:cs typeface="+mj-cs"/>
          <a:sym typeface="Times New Roman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2800" u="none">
          <a:ln>
            <a:noFill/>
          </a:ln>
          <a:solidFill>
            <a:srgbClr val="000000"/>
          </a:solidFill>
          <a:effectLst>
            <a:outerShdw sx="100000" sy="100000" kx="0" ky="0" algn="b" rotWithShape="0" blurRad="38100" dist="38100" dir="2700000">
              <a:srgbClr val="C0C0C0"/>
            </a:outerShdw>
          </a:effectLst>
          <a:uFillTx/>
          <a:latin typeface="+mj-lt"/>
          <a:ea typeface="+mj-ea"/>
          <a:cs typeface="+mj-cs"/>
          <a:sym typeface="Times New Roman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2800" u="none">
          <a:ln>
            <a:noFill/>
          </a:ln>
          <a:solidFill>
            <a:srgbClr val="000000"/>
          </a:solidFill>
          <a:effectLst>
            <a:outerShdw sx="100000" sy="100000" kx="0" ky="0" algn="b" rotWithShape="0" blurRad="38100" dist="38100" dir="2700000">
              <a:srgbClr val="C0C0C0"/>
            </a:outerShdw>
          </a:effectLst>
          <a:uFillTx/>
          <a:latin typeface="+mj-lt"/>
          <a:ea typeface="+mj-ea"/>
          <a:cs typeface="+mj-cs"/>
          <a:sym typeface="Times New Roman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2800" u="none">
          <a:ln>
            <a:noFill/>
          </a:ln>
          <a:solidFill>
            <a:srgbClr val="000000"/>
          </a:solidFill>
          <a:effectLst>
            <a:outerShdw sx="100000" sy="100000" kx="0" ky="0" algn="b" rotWithShape="0" blurRad="38100" dist="38100" dir="2700000">
              <a:srgbClr val="C0C0C0"/>
            </a:outerShdw>
          </a:effectLst>
          <a:uFillTx/>
          <a:latin typeface="+mj-lt"/>
          <a:ea typeface="+mj-ea"/>
          <a:cs typeface="+mj-cs"/>
          <a:sym typeface="Times New Roman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2800" u="none">
          <a:ln>
            <a:noFill/>
          </a:ln>
          <a:solidFill>
            <a:srgbClr val="000000"/>
          </a:solidFill>
          <a:effectLst>
            <a:outerShdw sx="100000" sy="100000" kx="0" ky="0" algn="b" rotWithShape="0" blurRad="38100" dist="38100" dir="2700000">
              <a:srgbClr val="C0C0C0"/>
            </a:outerShdw>
          </a:effectLst>
          <a:uFillTx/>
          <a:latin typeface="+mj-lt"/>
          <a:ea typeface="+mj-ea"/>
          <a:cs typeface="+mj-cs"/>
          <a:sym typeface="Times New Roman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2800" u="none">
          <a:ln>
            <a:noFill/>
          </a:ln>
          <a:solidFill>
            <a:srgbClr val="000000"/>
          </a:solidFill>
          <a:effectLst>
            <a:outerShdw sx="100000" sy="100000" kx="0" ky="0" algn="b" rotWithShape="0" blurRad="38100" dist="38100" dir="2700000">
              <a:srgbClr val="C0C0C0"/>
            </a:outerShdw>
          </a:effectLst>
          <a:uFillTx/>
          <a:latin typeface="+mj-lt"/>
          <a:ea typeface="+mj-ea"/>
          <a:cs typeface="+mj-cs"/>
          <a:sym typeface="Times New Roman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2800" u="none">
          <a:ln>
            <a:noFill/>
          </a:ln>
          <a:solidFill>
            <a:srgbClr val="000000"/>
          </a:solidFill>
          <a:effectLst>
            <a:outerShdw sx="100000" sy="100000" kx="0" ky="0" algn="b" rotWithShape="0" blurRad="38100" dist="38100" dir="2700000">
              <a:srgbClr val="C0C0C0"/>
            </a:outerShdw>
          </a:effectLst>
          <a:uFillTx/>
          <a:latin typeface="+mj-lt"/>
          <a:ea typeface="+mj-ea"/>
          <a:cs typeface="+mj-cs"/>
          <a:sym typeface="Times New Roman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2800" u="none">
          <a:ln>
            <a:noFill/>
          </a:ln>
          <a:solidFill>
            <a:srgbClr val="000000"/>
          </a:solidFill>
          <a:effectLst>
            <a:outerShdw sx="100000" sy="100000" kx="0" ky="0" algn="b" rotWithShape="0" blurRad="38100" dist="38100" dir="2700000">
              <a:srgbClr val="C0C0C0"/>
            </a:outerShdw>
          </a:effectLst>
          <a:uFillTx/>
          <a:latin typeface="+mj-lt"/>
          <a:ea typeface="+mj-ea"/>
          <a:cs typeface="+mj-cs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 idx="4294967295"/>
          </p:nvPr>
        </p:nvSpPr>
        <p:spPr>
          <a:xfrm>
            <a:off x="762000" y="1447800"/>
            <a:ext cx="7696200" cy="4038600"/>
          </a:xfrm>
          <a:prstGeom prst="rect">
            <a:avLst/>
          </a:prstGeom>
        </p:spPr>
        <p:txBody>
          <a:bodyPr/>
          <a:lstStyle/>
          <a:p>
            <a:pPr>
              <a:defRPr i="0"/>
            </a:pPr>
            <a:br/>
            <a:br/>
            <a:r>
              <a:t>2019-1 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스마트폰게임프로그래밍</a:t>
            </a:r>
            <a:br>
              <a:rPr b="0">
                <a:latin typeface="굴림"/>
                <a:ea typeface="굴림"/>
                <a:cs typeface="굴림"/>
                <a:sym typeface="굴림"/>
              </a:rPr>
            </a:br>
            <a:r>
              <a:t>Term Project</a:t>
            </a:r>
            <a:br/>
            <a:r>
              <a:rPr b="0">
                <a:latin typeface="굴림"/>
                <a:ea typeface="굴림"/>
                <a:cs typeface="굴림"/>
                <a:sym typeface="굴림"/>
              </a:rPr>
              <a:t>담담교수</a:t>
            </a:r>
            <a:r>
              <a:t> : 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김영식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54454" y="15663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813816">
              <a:defRPr sz="2400">
                <a:effectLst>
                  <a:outerShdw sx="100000" sy="100000" kx="0" ky="0" algn="b" rotWithShape="0" blurRad="38100" dist="33909" dir="2700000">
                    <a:srgbClr val="C0C0C0"/>
                  </a:outerShdw>
                </a:effectLst>
              </a:defRPr>
            </a:pPr>
            <a:r>
              <a:t>GitHub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업로드</a:t>
            </a:r>
          </a:p>
        </p:txBody>
      </p:sp>
      <p:sp>
        <p:nvSpPr>
          <p:cNvPr id="167" name="Shape 167"/>
          <p:cNvSpPr txBox="1"/>
          <p:nvPr>
            <p:ph type="body" idx="1"/>
          </p:nvPr>
        </p:nvSpPr>
        <p:spPr>
          <a:xfrm>
            <a:off x="685798" y="903449"/>
            <a:ext cx="7910656" cy="511635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b="1" sz="1600">
                <a:solidFill>
                  <a:schemeClr val="accent2"/>
                </a:solidFill>
              </a:defRPr>
            </a:pPr>
            <a:r>
              <a:t>3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단계 </a:t>
            </a:r>
            <a:r>
              <a:t>Git-CMD 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실행 후 로컬 저장소 </a:t>
            </a:r>
            <a:r>
              <a:t>(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도서관리프로그램 폴더</a:t>
            </a:r>
            <a:r>
              <a:t>) commit &amp; push</a:t>
            </a:r>
          </a:p>
        </p:txBody>
      </p:sp>
      <p:sp>
        <p:nvSpPr>
          <p:cNvPr id="168" name="Shape 168"/>
          <p:cNvSpPr txBox="1"/>
          <p:nvPr>
            <p:ph type="sldNum" sz="quarter" idx="4294967295"/>
          </p:nvPr>
        </p:nvSpPr>
        <p:spPr>
          <a:xfrm>
            <a:off x="8638223" y="6500812"/>
            <a:ext cx="2565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691" y="1429105"/>
            <a:ext cx="8063656" cy="4590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54454" y="15663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813816">
              <a:defRPr sz="2400">
                <a:effectLst>
                  <a:outerShdw sx="100000" sy="100000" kx="0" ky="0" algn="b" rotWithShape="0" blurRad="38100" dist="33909" dir="2700000">
                    <a:srgbClr val="C0C0C0"/>
                  </a:outerShdw>
                </a:effectLst>
              </a:defRPr>
            </a:pPr>
            <a:r>
              <a:t>GitHub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업로드</a:t>
            </a:r>
          </a:p>
        </p:txBody>
      </p:sp>
      <p:sp>
        <p:nvSpPr>
          <p:cNvPr id="172" name="Shape 172"/>
          <p:cNvSpPr txBox="1"/>
          <p:nvPr>
            <p:ph type="body" idx="1"/>
          </p:nvPr>
        </p:nvSpPr>
        <p:spPr>
          <a:xfrm>
            <a:off x="685798" y="903449"/>
            <a:ext cx="7910656" cy="511635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sz="1600">
                <a:solidFill>
                  <a:srgbClr val="FF0000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t>흔히 하는 예러</a:t>
            </a:r>
            <a:endParaRPr b="1">
              <a:latin typeface="+mj-lt"/>
              <a:ea typeface="+mj-ea"/>
              <a:cs typeface="+mj-cs"/>
              <a:sym typeface="Times New Roman"/>
            </a:endParaRPr>
          </a:p>
          <a:p>
            <a:pPr lvl="1" marL="742950" indent="-285750">
              <a:spcBef>
                <a:spcPts val="300"/>
              </a:spcBef>
              <a:defRPr sz="1600">
                <a:latin typeface="굴림"/>
                <a:ea typeface="굴림"/>
                <a:cs typeface="굴림"/>
                <a:sym typeface="굴림"/>
              </a:defRPr>
            </a:pPr>
            <a:r>
              <a:t>타이핑 에러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, V3 </a:t>
            </a:r>
            <a:r>
              <a:t>방화벽 차단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t>너무 많은 파일과 디렉터리 커밋</a:t>
            </a:r>
            <a:endParaRPr b="1">
              <a:latin typeface="+mj-lt"/>
              <a:ea typeface="+mj-ea"/>
              <a:cs typeface="+mj-cs"/>
              <a:sym typeface="Times New Roman"/>
            </a:endParaRPr>
          </a:p>
          <a:p>
            <a:pPr lvl="1" marL="742950" indent="-285750">
              <a:spcBef>
                <a:spcPts val="300"/>
              </a:spcBef>
              <a:defRPr sz="1600">
                <a:latin typeface="굴림"/>
                <a:ea typeface="굴림"/>
                <a:cs typeface="굴림"/>
                <a:sym typeface="굴림"/>
              </a:defRPr>
            </a:pPr>
            <a:r>
              <a:t>해결 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:    </a:t>
            </a:r>
            <a:r>
              <a:rPr b="1">
                <a:solidFill>
                  <a:schemeClr val="accent2"/>
                </a:solidFill>
                <a:latin typeface="+mj-lt"/>
                <a:ea typeface="+mj-ea"/>
                <a:cs typeface="+mj-cs"/>
                <a:sym typeface="Times New Roman"/>
              </a:rPr>
              <a:t>rmdir   .git   /S      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(.git </a:t>
            </a:r>
            <a:r>
              <a:t>디렉터리 삭제한 후 처음 부터 다시 실행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)</a:t>
            </a:r>
            <a:endParaRPr b="1" sz="2800">
              <a:latin typeface="+mj-lt"/>
              <a:ea typeface="+mj-ea"/>
              <a:cs typeface="+mj-cs"/>
              <a:sym typeface="Times New Roman"/>
            </a:endParaRPr>
          </a:p>
          <a:p>
            <a:pPr>
              <a:spcBef>
                <a:spcPts val="300"/>
              </a:spcBef>
              <a:defRPr b="1" sz="1600">
                <a:solidFill>
                  <a:srgbClr val="FF0000"/>
                </a:solidFill>
              </a:defRPr>
            </a:pPr>
            <a:r>
              <a:t>[rejected] master -&gt; master (fetch first) 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에러</a:t>
            </a:r>
          </a:p>
          <a:p>
            <a:pPr lvl="1" marL="742950" indent="-285750">
              <a:spcBef>
                <a:spcPts val="300"/>
              </a:spcBef>
              <a:defRPr sz="1600">
                <a:latin typeface="굴림"/>
                <a:ea typeface="굴림"/>
                <a:cs typeface="굴림"/>
                <a:sym typeface="굴림"/>
              </a:defRPr>
            </a:pPr>
            <a:r>
              <a:t>해결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1 : git pull </a:t>
            </a:r>
            <a:r>
              <a:t>실행 후 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git push origin master </a:t>
            </a:r>
            <a:r>
              <a:t>실행</a:t>
            </a:r>
            <a:endParaRPr b="1">
              <a:latin typeface="+mj-lt"/>
              <a:ea typeface="+mj-ea"/>
              <a:cs typeface="+mj-cs"/>
              <a:sym typeface="Times New Roman"/>
            </a:endParaRPr>
          </a:p>
          <a:p>
            <a:pPr lvl="1" marL="742950" indent="-285750">
              <a:spcBef>
                <a:spcPts val="300"/>
              </a:spcBef>
              <a:defRPr sz="1600">
                <a:latin typeface="굴림"/>
                <a:ea typeface="굴림"/>
                <a:cs typeface="굴림"/>
                <a:sym typeface="굴림"/>
              </a:defRPr>
            </a:pPr>
            <a:r>
              <a:t>해결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2 : git push origin master –f (</a:t>
            </a:r>
            <a:r>
              <a:t>강제로 실행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)</a:t>
            </a:r>
          </a:p>
        </p:txBody>
      </p:sp>
      <p:sp>
        <p:nvSpPr>
          <p:cNvPr id="173" name="Shape 173"/>
          <p:cNvSpPr txBox="1"/>
          <p:nvPr>
            <p:ph type="sldNum" sz="quarter" idx="4294967295"/>
          </p:nvPr>
        </p:nvSpPr>
        <p:spPr>
          <a:xfrm>
            <a:off x="8643877" y="6500812"/>
            <a:ext cx="250881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4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603" y="2730348"/>
            <a:ext cx="6795252" cy="34531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75" name="Shape 175"/>
          <p:cNvSpPr/>
          <p:nvPr/>
        </p:nvSpPr>
        <p:spPr>
          <a:xfrm flipV="1">
            <a:off x="2496805" y="3279792"/>
            <a:ext cx="4199669" cy="547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6" name="Shape 176"/>
          <p:cNvSpPr/>
          <p:nvPr/>
        </p:nvSpPr>
        <p:spPr>
          <a:xfrm flipV="1">
            <a:off x="2496802" y="3635697"/>
            <a:ext cx="4774598" cy="4568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Shape 177"/>
          <p:cNvSpPr/>
          <p:nvPr/>
        </p:nvSpPr>
        <p:spPr>
          <a:xfrm>
            <a:off x="2496803" y="3929867"/>
            <a:ext cx="919878" cy="4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Shape 178"/>
          <p:cNvSpPr/>
          <p:nvPr/>
        </p:nvSpPr>
        <p:spPr>
          <a:xfrm>
            <a:off x="2496803" y="4456908"/>
            <a:ext cx="1095096" cy="4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54454" y="15663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813816">
              <a:defRPr sz="2400">
                <a:effectLst>
                  <a:outerShdw sx="100000" sy="100000" kx="0" ky="0" algn="b" rotWithShape="0" blurRad="38100" dist="33909" dir="2700000">
                    <a:srgbClr val="C0C0C0"/>
                  </a:outerShdw>
                </a:effectLst>
              </a:defRPr>
            </a:pPr>
            <a:r>
              <a:t>GitHub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업로드</a:t>
            </a:r>
          </a:p>
        </p:txBody>
      </p:sp>
      <p:sp>
        <p:nvSpPr>
          <p:cNvPr id="181" name="Shape 181"/>
          <p:cNvSpPr txBox="1"/>
          <p:nvPr>
            <p:ph type="sldNum" sz="quarter" idx="4294967295"/>
          </p:nvPr>
        </p:nvSpPr>
        <p:spPr>
          <a:xfrm>
            <a:off x="8638223" y="6500812"/>
            <a:ext cx="2565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2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98" y="1024676"/>
            <a:ext cx="7167834" cy="510235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3" name="image11.png" descr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3826" y="741276"/>
            <a:ext cx="5625921" cy="19568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4" name="Shape 184"/>
          <p:cNvSpPr/>
          <p:nvPr/>
        </p:nvSpPr>
        <p:spPr>
          <a:xfrm flipV="1">
            <a:off x="1155315" y="2633690"/>
            <a:ext cx="1336014" cy="3975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5" name="Shape 185"/>
          <p:cNvSpPr/>
          <p:nvPr/>
        </p:nvSpPr>
        <p:spPr>
          <a:xfrm flipV="1">
            <a:off x="1155312" y="2885387"/>
            <a:ext cx="2365401" cy="5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6" name="Shape 186"/>
          <p:cNvSpPr/>
          <p:nvPr/>
        </p:nvSpPr>
        <p:spPr>
          <a:xfrm flipV="1">
            <a:off x="1155312" y="3608323"/>
            <a:ext cx="5800058" cy="98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Shape 187"/>
          <p:cNvSpPr/>
          <p:nvPr/>
        </p:nvSpPr>
        <p:spPr>
          <a:xfrm>
            <a:off x="1155315" y="3864695"/>
            <a:ext cx="1182701" cy="603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8" name="Shape 188"/>
          <p:cNvSpPr/>
          <p:nvPr/>
        </p:nvSpPr>
        <p:spPr>
          <a:xfrm flipV="1">
            <a:off x="1155313" y="4428725"/>
            <a:ext cx="1976643" cy="797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9" name="Shape 189"/>
          <p:cNvSpPr/>
          <p:nvPr/>
        </p:nvSpPr>
        <p:spPr>
          <a:xfrm flipV="1">
            <a:off x="4625840" y="1210074"/>
            <a:ext cx="2474633" cy="615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54454" y="15663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813816">
              <a:defRPr sz="2400">
                <a:effectLst>
                  <a:outerShdw sx="100000" sy="100000" kx="0" ky="0" algn="b" rotWithShape="0" blurRad="38100" dist="33909" dir="2700000">
                    <a:srgbClr val="C0C0C0"/>
                  </a:outerShdw>
                </a:effectLst>
              </a:defRPr>
            </a:pPr>
            <a:r>
              <a:t>GitHub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업로드</a:t>
            </a:r>
          </a:p>
        </p:txBody>
      </p:sp>
      <p:sp>
        <p:nvSpPr>
          <p:cNvPr id="192" name="Shape 192"/>
          <p:cNvSpPr txBox="1"/>
          <p:nvPr>
            <p:ph type="sldNum" sz="quarter" idx="4294967295"/>
          </p:nvPr>
        </p:nvSpPr>
        <p:spPr>
          <a:xfrm>
            <a:off x="8638223" y="6500812"/>
            <a:ext cx="2565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454" y="839397"/>
            <a:ext cx="5888674" cy="45320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94" name="Shape 194"/>
          <p:cNvSpPr/>
          <p:nvPr/>
        </p:nvSpPr>
        <p:spPr>
          <a:xfrm rot="8450422">
            <a:off x="863357" y="5150706"/>
            <a:ext cx="268298" cy="999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700"/>
                </a:moveTo>
                <a:lnTo>
                  <a:pt x="5400" y="187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8700"/>
                </a:lnTo>
                <a:lnTo>
                  <a:pt x="21600" y="187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00957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5" name="image13.png" descr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8997" y="1818461"/>
            <a:ext cx="6168477" cy="413269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53987" y="15715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740662">
              <a:defRPr b="0" i="0" sz="2200">
                <a:effectLst>
                  <a:outerShdw sx="100000" sy="100000" kx="0" ky="0" algn="b" rotWithShape="0" blurRad="25400" dist="30861" dir="2700000">
                    <a:srgbClr val="C0C0C0"/>
                  </a:outerShdw>
                </a:effectLst>
                <a:latin typeface="굴림"/>
                <a:ea typeface="굴림"/>
                <a:cs typeface="굴림"/>
                <a:sym typeface="굴림"/>
              </a:defRPr>
            </a:pPr>
            <a:r>
              <a:t>국가 공공 데이터 포털 </a:t>
            </a:r>
            <a:r>
              <a:rPr b="1" i="1">
                <a:latin typeface="+mj-lt"/>
                <a:ea typeface="+mj-ea"/>
                <a:cs typeface="+mj-cs"/>
                <a:sym typeface="Times New Roman"/>
              </a:rPr>
              <a:t>(http://www.data.go.kr)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266699" y="803275"/>
            <a:ext cx="8072440" cy="1113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400"/>
              </a:spcBef>
              <a:buSzPct val="100000"/>
              <a:buChar char="▪"/>
              <a:defRPr sz="2000">
                <a:latin typeface="굴림"/>
                <a:ea typeface="굴림"/>
                <a:cs typeface="굴림"/>
                <a:sym typeface="굴림"/>
              </a:defRPr>
            </a:pPr>
            <a:r>
              <a:t>공공데이터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 OpenAPI </a:t>
            </a:r>
            <a:r>
              <a:t>국회입법정보</a:t>
            </a: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>
                <a:latin typeface="굴림"/>
                <a:ea typeface="굴림"/>
                <a:cs typeface="굴림"/>
                <a:sym typeface="굴림"/>
              </a:defRPr>
            </a:pPr>
            <a:r>
              <a:t>국회 의원정보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t>회의록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t>의사일정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t>국회의원 정보 등 입법관련 정보를 민간 및 공공기관에서 활용할 수 있도록 표준화 방식으로 개방한 공유 서비스</a:t>
            </a:r>
          </a:p>
        </p:txBody>
      </p:sp>
      <p:sp>
        <p:nvSpPr>
          <p:cNvPr id="199" name="Shape 199"/>
          <p:cNvSpPr txBox="1"/>
          <p:nvPr>
            <p:ph type="sldNum" sz="quarter" idx="4294967295"/>
          </p:nvPr>
        </p:nvSpPr>
        <p:spPr>
          <a:xfrm>
            <a:off x="8638223" y="6500812"/>
            <a:ext cx="2565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0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4825" y="2151851"/>
            <a:ext cx="4864619" cy="39164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1" name="Shape 201"/>
          <p:cNvSpPr/>
          <p:nvPr/>
        </p:nvSpPr>
        <p:spPr>
          <a:xfrm rot="2350049">
            <a:off x="4816349" y="1856176"/>
            <a:ext cx="280655" cy="591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2" name="Shape 202"/>
          <p:cNvSpPr/>
          <p:nvPr/>
        </p:nvSpPr>
        <p:spPr>
          <a:xfrm rot="2350049">
            <a:off x="3769628" y="4543711"/>
            <a:ext cx="280655" cy="591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3" name="Shape 203"/>
          <p:cNvSpPr/>
          <p:nvPr/>
        </p:nvSpPr>
        <p:spPr>
          <a:xfrm rot="2350049">
            <a:off x="3769626" y="2758993"/>
            <a:ext cx="280655" cy="591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53987" y="15715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740662">
              <a:defRPr b="0" i="0" sz="2200">
                <a:effectLst>
                  <a:outerShdw sx="100000" sy="100000" kx="0" ky="0" algn="b" rotWithShape="0" blurRad="25400" dist="30861" dir="2700000">
                    <a:srgbClr val="C0C0C0"/>
                  </a:outerShdw>
                </a:effectLst>
                <a:latin typeface="굴림"/>
                <a:ea typeface="굴림"/>
                <a:cs typeface="굴림"/>
                <a:sym typeface="굴림"/>
              </a:defRPr>
            </a:pPr>
            <a:r>
              <a:t>국가 공공 데이터 포털 </a:t>
            </a:r>
            <a:r>
              <a:rPr b="1" i="1">
                <a:latin typeface="+mj-lt"/>
                <a:ea typeface="+mj-ea"/>
                <a:cs typeface="+mj-cs"/>
                <a:sym typeface="Times New Roman"/>
              </a:rPr>
              <a:t>(http://www.data.go.kr)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266699" y="803273"/>
            <a:ext cx="8072440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OpenAPI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통합검색</a:t>
            </a:r>
          </a:p>
        </p:txBody>
      </p:sp>
      <p:sp>
        <p:nvSpPr>
          <p:cNvPr id="207" name="Shape 207"/>
          <p:cNvSpPr txBox="1"/>
          <p:nvPr>
            <p:ph type="sldNum" sz="quarter" idx="4294967295"/>
          </p:nvPr>
        </p:nvSpPr>
        <p:spPr>
          <a:xfrm>
            <a:off x="8638223" y="6500812"/>
            <a:ext cx="2565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4869" y="1408062"/>
            <a:ext cx="5913288" cy="47134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9" name="Shape 209"/>
          <p:cNvSpPr/>
          <p:nvPr/>
        </p:nvSpPr>
        <p:spPr>
          <a:xfrm rot="2350049">
            <a:off x="2023872" y="2343492"/>
            <a:ext cx="280651" cy="591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Shape 210"/>
          <p:cNvSpPr/>
          <p:nvPr/>
        </p:nvSpPr>
        <p:spPr>
          <a:xfrm rot="2350049">
            <a:off x="1519218" y="4379445"/>
            <a:ext cx="280655" cy="591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53987" y="15715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740662">
              <a:defRPr b="0" i="0" sz="2200">
                <a:effectLst>
                  <a:outerShdw sx="100000" sy="100000" kx="0" ky="0" algn="b" rotWithShape="0" blurRad="25400" dist="30861" dir="2700000">
                    <a:srgbClr val="C0C0C0"/>
                  </a:outerShdw>
                </a:effectLst>
                <a:latin typeface="굴림"/>
                <a:ea typeface="굴림"/>
                <a:cs typeface="굴림"/>
                <a:sym typeface="굴림"/>
              </a:defRPr>
            </a:pPr>
            <a:r>
              <a:t>국가 공공 데이터 포털 </a:t>
            </a:r>
            <a:r>
              <a:rPr b="1" i="1">
                <a:latin typeface="+mj-lt"/>
                <a:ea typeface="+mj-ea"/>
                <a:cs typeface="+mj-cs"/>
                <a:sym typeface="Times New Roman"/>
              </a:rPr>
              <a:t>(http://www.data.go.kr)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66699" y="803273"/>
            <a:ext cx="8072440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spcBef>
                <a:spcPts val="400"/>
              </a:spcBef>
              <a:buSzPct val="100000"/>
              <a:buChar char="▪"/>
              <a:defRPr sz="2000"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pPr/>
            <a:r>
              <a:t>활용 신청</a:t>
            </a:r>
          </a:p>
        </p:txBody>
      </p:sp>
      <p:sp>
        <p:nvSpPr>
          <p:cNvPr id="214" name="Shape 214"/>
          <p:cNvSpPr txBox="1"/>
          <p:nvPr>
            <p:ph type="sldNum" sz="quarter" idx="4294967295"/>
          </p:nvPr>
        </p:nvSpPr>
        <p:spPr>
          <a:xfrm>
            <a:off x="8638223" y="6500812"/>
            <a:ext cx="2565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5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78" y="1235365"/>
            <a:ext cx="5239995" cy="41164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6" name="Shape 216"/>
          <p:cNvSpPr/>
          <p:nvPr/>
        </p:nvSpPr>
        <p:spPr>
          <a:xfrm rot="2350049">
            <a:off x="3950749" y="2770490"/>
            <a:ext cx="280655" cy="591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7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rcRect l="0" t="868" r="0" b="4925"/>
          <a:stretch>
            <a:fillRect/>
          </a:stretch>
        </p:blipFill>
        <p:spPr>
          <a:xfrm>
            <a:off x="4239771" y="919875"/>
            <a:ext cx="4597604" cy="524545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18" name="Shape 218"/>
          <p:cNvSpPr/>
          <p:nvPr/>
        </p:nvSpPr>
        <p:spPr>
          <a:xfrm rot="2350049">
            <a:off x="5335608" y="1669345"/>
            <a:ext cx="280655" cy="591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9" name="Shape 219"/>
          <p:cNvSpPr/>
          <p:nvPr/>
        </p:nvSpPr>
        <p:spPr>
          <a:xfrm rot="2350049">
            <a:off x="7490521" y="2811440"/>
            <a:ext cx="280655" cy="591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Shape 220"/>
          <p:cNvSpPr/>
          <p:nvPr/>
        </p:nvSpPr>
        <p:spPr>
          <a:xfrm rot="2350049">
            <a:off x="4744527" y="3315761"/>
            <a:ext cx="280655" cy="591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53987" y="15715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740662">
              <a:defRPr b="0" i="0" sz="2200">
                <a:effectLst>
                  <a:outerShdw sx="100000" sy="100000" kx="0" ky="0" algn="b" rotWithShape="0" blurRad="25400" dist="30861" dir="2700000">
                    <a:srgbClr val="C0C0C0"/>
                  </a:outerShdw>
                </a:effectLst>
                <a:latin typeface="굴림"/>
                <a:ea typeface="굴림"/>
                <a:cs typeface="굴림"/>
                <a:sym typeface="굴림"/>
              </a:defRPr>
            </a:pPr>
            <a:r>
              <a:t>국가 공공 데이터 포털 </a:t>
            </a:r>
            <a:r>
              <a:rPr b="1" i="1">
                <a:latin typeface="+mj-lt"/>
                <a:ea typeface="+mj-ea"/>
                <a:cs typeface="+mj-cs"/>
                <a:sym typeface="Times New Roman"/>
              </a:rPr>
              <a:t>(http://www.data.go.kr)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266699" y="803273"/>
            <a:ext cx="8072440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API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키 발급</a:t>
            </a:r>
          </a:p>
        </p:txBody>
      </p:sp>
      <p:sp>
        <p:nvSpPr>
          <p:cNvPr id="224" name="Shape 224"/>
          <p:cNvSpPr txBox="1"/>
          <p:nvPr>
            <p:ph type="sldNum" sz="quarter" idx="4294967295"/>
          </p:nvPr>
        </p:nvSpPr>
        <p:spPr>
          <a:xfrm>
            <a:off x="8638223" y="6500812"/>
            <a:ext cx="2565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856" y="1361825"/>
            <a:ext cx="5411693" cy="380423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26" name="Shape 226"/>
          <p:cNvSpPr/>
          <p:nvPr/>
        </p:nvSpPr>
        <p:spPr>
          <a:xfrm rot="2350049">
            <a:off x="1125899" y="3396065"/>
            <a:ext cx="280651" cy="591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474"/>
                </a:moveTo>
                <a:lnTo>
                  <a:pt x="5400" y="16474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74"/>
                </a:lnTo>
                <a:lnTo>
                  <a:pt x="21600" y="16474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FF"/>
          </a:solidFill>
          <a:ln w="25400">
            <a:solidFill>
              <a:srgbClr val="FF00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27" name="image19.png" descr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0505" y="4009606"/>
            <a:ext cx="5532261" cy="204871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53987" y="15715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740662">
              <a:defRPr b="0" i="0" sz="2200">
                <a:effectLst>
                  <a:outerShdw sx="100000" sy="100000" kx="0" ky="0" algn="b" rotWithShape="0" blurRad="25400" dist="30861" dir="2700000">
                    <a:srgbClr val="C0C0C0"/>
                  </a:outerShdw>
                </a:effectLst>
                <a:latin typeface="굴림"/>
                <a:ea typeface="굴림"/>
                <a:cs typeface="굴림"/>
                <a:sym typeface="굴림"/>
              </a:defRPr>
            </a:pPr>
            <a:r>
              <a:t>국가 공공 데이터 포털 </a:t>
            </a:r>
            <a:r>
              <a:rPr b="1" i="1">
                <a:latin typeface="+mj-lt"/>
                <a:ea typeface="+mj-ea"/>
                <a:cs typeface="+mj-cs"/>
                <a:sym typeface="Times New Roman"/>
              </a:rPr>
              <a:t>(http://www.data.go.kr)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66699" y="803273"/>
            <a:ext cx="8072440" cy="1064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400"/>
              </a:spcBef>
              <a:buSzPct val="100000"/>
              <a:buChar char="▪"/>
              <a:defRPr sz="2000">
                <a:latin typeface="굴림"/>
                <a:ea typeface="굴림"/>
                <a:cs typeface="굴림"/>
                <a:sym typeface="굴림"/>
              </a:defRPr>
            </a:pPr>
            <a:r>
              <a:t>공공데이터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 OpenAPI </a:t>
            </a:r>
            <a:r>
              <a:t>국회입법정보 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URL </a:t>
            </a:r>
            <a:r>
              <a:t>예시</a:t>
            </a:r>
          </a:p>
          <a:p>
            <a:pPr lvl="1" marL="800100" indent="-342900">
              <a:spcBef>
                <a:spcPts val="300"/>
              </a:spcBef>
              <a:buSzPct val="100000"/>
              <a:buChar char="▪"/>
              <a:defRPr sz="1400">
                <a:solidFill>
                  <a:schemeClr val="accent2"/>
                </a:solidFill>
              </a:defRPr>
            </a:pPr>
            <a:r>
              <a:t>http://apis.data.go.kr/9710000/NationalAssemblyInfoService/getMemberCurrStateList?ServiceKey=sea100UMmw23Xycs33F1EQnumONR%2F9ElxBLzkilU9Yr1oT4TrCot8Y2p0jyuJP72x9rG9D8CN5yuEs6AS2sAiw%3D%3D</a:t>
            </a:r>
          </a:p>
        </p:txBody>
      </p:sp>
      <p:sp>
        <p:nvSpPr>
          <p:cNvPr id="231" name="Shape 231"/>
          <p:cNvSpPr txBox="1"/>
          <p:nvPr>
            <p:ph type="sldNum" sz="quarter" idx="4294967295"/>
          </p:nvPr>
        </p:nvSpPr>
        <p:spPr>
          <a:xfrm>
            <a:off x="8638223" y="6500812"/>
            <a:ext cx="2565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2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1240" y="1870630"/>
            <a:ext cx="5334938" cy="440194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53987" y="157159"/>
            <a:ext cx="7772401" cy="457206"/>
          </a:xfrm>
          <a:prstGeom prst="rect">
            <a:avLst/>
          </a:prstGeom>
        </p:spPr>
        <p:txBody>
          <a:bodyPr/>
          <a:lstStyle>
            <a:lvl1pPr defTabSz="740662">
              <a:defRPr b="0" i="0" sz="2200">
                <a:effectLst>
                  <a:outerShdw sx="100000" sy="100000" kx="0" ky="0" algn="b" rotWithShape="0" blurRad="25400" dist="30861" dir="2700000">
                    <a:srgbClr val="C0C0C0"/>
                  </a:outerShdw>
                </a:effectLst>
                <a:latin typeface="굴림"/>
                <a:ea typeface="굴림"/>
                <a:cs typeface="굴림"/>
                <a:sym typeface="굴림"/>
              </a:defRPr>
            </a:lvl1pPr>
          </a:lstStyle>
          <a:p>
            <a:pPr/>
            <a:r>
              <a:t>텀프로젝트 개요 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266698" y="803272"/>
            <a:ext cx="8784220" cy="5478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Bef>
                <a:spcPts val="500"/>
              </a:spcBef>
              <a:defRPr sz="2000"/>
            </a:pPr>
          </a:p>
          <a:p>
            <a:pPr marL="342900" indent="-342900">
              <a:spcBef>
                <a:spcPts val="400"/>
              </a:spcBef>
              <a:buSzPct val="100000"/>
              <a:buChar char="▪"/>
              <a:defRPr sz="2000">
                <a:latin typeface="굴림"/>
                <a:ea typeface="굴림"/>
                <a:cs typeface="굴림"/>
                <a:sym typeface="굴림"/>
              </a:defRPr>
            </a:pPr>
            <a:r>
              <a:t>목적</a:t>
            </a: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iOS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스토리보드와  국가공공데이터포털</a:t>
            </a:r>
            <a:r>
              <a:t>(data.go.kr)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의</a:t>
            </a:r>
            <a:r>
              <a:t>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활용사례 앱을참조한 응용 프로그램 개발</a:t>
            </a:r>
          </a:p>
          <a:p>
            <a:pPr marL="3429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Requirement</a:t>
            </a: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1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인 </a:t>
            </a:r>
            <a:r>
              <a:t>~ 2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인 팀 구성</a:t>
            </a: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10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개 이상</a:t>
            </a:r>
            <a:r>
              <a:t> view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와 </a:t>
            </a:r>
            <a:r>
              <a:t>3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가지 이상 </a:t>
            </a:r>
            <a:r>
              <a:t>view controller(UITabBar, UIPageControl, UICollectionView, UITableView, UIScrollView,…)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를</a:t>
            </a:r>
            <a:r>
              <a:t>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가지는 스토리보드</a:t>
            </a: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MapKit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를 사용한 지도 연동</a:t>
            </a:r>
            <a:endParaRPr>
              <a:latin typeface="굴림"/>
              <a:ea typeface="굴림"/>
              <a:cs typeface="굴림"/>
              <a:sym typeface="굴림"/>
            </a:endParaRP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>
                <a:latin typeface="굴림"/>
                <a:ea typeface="굴림"/>
                <a:cs typeface="굴림"/>
                <a:sym typeface="굴림"/>
              </a:defRPr>
            </a:pPr>
            <a:r>
              <a:t>Core Graphics, Speech Recognition, Animation/Particle</a:t>
            </a: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NSXML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프레임워크 등을 활용하고 </a:t>
            </a:r>
            <a:r>
              <a:t>OpenAPI(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국가공공데이터포털</a:t>
            </a:r>
            <a:r>
              <a:t>)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를 이용한</a:t>
            </a:r>
            <a:r>
              <a:t>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실시간 연동</a:t>
            </a: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8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주 작업 계획</a:t>
            </a:r>
            <a:r>
              <a:t>, 3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번 발표 </a:t>
            </a:r>
            <a:r>
              <a:t>(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기획</a:t>
            </a:r>
            <a:r>
              <a:t>,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중간시연</a:t>
            </a:r>
            <a:r>
              <a:t>,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최종시연</a:t>
            </a:r>
            <a:r>
              <a:t>), youtube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활용</a:t>
            </a: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GitHub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소스 및 자료 업로드 </a:t>
            </a:r>
            <a:r>
              <a:t>(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커밋</a:t>
            </a:r>
            <a:r>
              <a:t>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히스토리 성적 반영</a:t>
            </a:r>
            <a:r>
              <a:t>)</a:t>
            </a:r>
          </a:p>
          <a:p>
            <a:pPr lvl="1" marL="800100" indent="-342900">
              <a:spcBef>
                <a:spcPts val="400"/>
              </a:spcBef>
              <a:buSzPct val="100000"/>
              <a:buChar char="▪"/>
              <a:defRPr sz="2000"/>
            </a:pPr>
            <a:r>
              <a:t>Apple AppStore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등록 추진 </a:t>
            </a:r>
            <a:r>
              <a:t>(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등록되면 가산점</a:t>
            </a:r>
            <a:r>
              <a:t>)</a:t>
            </a:r>
          </a:p>
        </p:txBody>
      </p:sp>
      <p:sp>
        <p:nvSpPr>
          <p:cNvPr id="129" name="Shape 129"/>
          <p:cNvSpPr txBox="1"/>
          <p:nvPr>
            <p:ph type="sldNum" sz="quarter" idx="4294967295"/>
          </p:nvPr>
        </p:nvSpPr>
        <p:spPr>
          <a:xfrm>
            <a:off x="8714423" y="6500812"/>
            <a:ext cx="1803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53987" y="15715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740662">
              <a:defRPr sz="2200">
                <a:effectLst>
                  <a:outerShdw sx="100000" sy="100000" kx="0" ky="0" algn="b" rotWithShape="0" blurRad="25400" dist="30861" dir="2700000">
                    <a:srgbClr val="C0C0C0"/>
                  </a:outerShdw>
                </a:effectLst>
              </a:defRPr>
            </a:pPr>
            <a:r>
              <a:t>Term Project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주제 선정</a:t>
            </a:r>
          </a:p>
        </p:txBody>
      </p:sp>
      <p:sp>
        <p:nvSpPr>
          <p:cNvPr id="132" name="Shape 132"/>
          <p:cNvSpPr txBox="1"/>
          <p:nvPr>
            <p:ph type="sldNum" sz="quarter" idx="4294967295"/>
          </p:nvPr>
        </p:nvSpPr>
        <p:spPr>
          <a:xfrm>
            <a:off x="8714423" y="6500812"/>
            <a:ext cx="1803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Shape 133"/>
          <p:cNvSpPr txBox="1"/>
          <p:nvPr/>
        </p:nvSpPr>
        <p:spPr>
          <a:xfrm>
            <a:off x="566709" y="918653"/>
            <a:ext cx="7755974" cy="414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spcBef>
                <a:spcPts val="400"/>
              </a:spcBef>
              <a:buSzPct val="100000"/>
              <a:buChar char="▪"/>
              <a:defRPr sz="2000">
                <a:latin typeface="굴림"/>
                <a:ea typeface="굴림"/>
                <a:cs typeface="굴림"/>
                <a:sym typeface="굴림"/>
              </a:defRPr>
            </a:pPr>
            <a:r>
              <a:t>주제 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: </a:t>
            </a:r>
            <a:r>
              <a:t>국가공공데이터 포털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(www.data.go.kr) </a:t>
            </a:r>
            <a:r>
              <a:t>활용 사례 참조</a:t>
            </a:r>
          </a:p>
        </p:txBody>
      </p:sp>
      <p:pic>
        <p:nvPicPr>
          <p:cNvPr id="134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87" y="1734211"/>
            <a:ext cx="4668233" cy="370165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5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0958" y="1734211"/>
            <a:ext cx="3831436" cy="370165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53986" y="157159"/>
            <a:ext cx="8836701" cy="457206"/>
          </a:xfrm>
          <a:prstGeom prst="rect">
            <a:avLst/>
          </a:prstGeom>
        </p:spPr>
        <p:txBody>
          <a:bodyPr/>
          <a:lstStyle/>
          <a:p>
            <a:pPr defTabSz="740662">
              <a:defRPr sz="2200">
                <a:effectLst>
                  <a:outerShdw sx="100000" sy="100000" kx="0" ky="0" algn="b" rotWithShape="0" blurRad="25400" dist="30861" dir="2700000">
                    <a:srgbClr val="C0C0C0"/>
                  </a:outerShdw>
                </a:effectLst>
              </a:defRPr>
            </a:pPr>
            <a:r>
              <a:t>Term Project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주차별 계획 </a:t>
            </a:r>
            <a:r>
              <a:t>–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국회의원 의정활동 정보제공</a:t>
            </a:r>
          </a:p>
        </p:txBody>
      </p:sp>
      <p:sp>
        <p:nvSpPr>
          <p:cNvPr id="138" name="Shape 138"/>
          <p:cNvSpPr txBox="1"/>
          <p:nvPr>
            <p:ph type="sldNum" sz="quarter" idx="4294967295"/>
          </p:nvPr>
        </p:nvSpPr>
        <p:spPr>
          <a:xfrm>
            <a:off x="8714423" y="6500812"/>
            <a:ext cx="1803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39" name="Table 139"/>
          <p:cNvGraphicFramePr/>
          <p:nvPr/>
        </p:nvGraphicFramePr>
        <p:xfrm>
          <a:off x="153987" y="887019"/>
          <a:ext cx="8798371" cy="47000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110842"/>
                <a:gridCol w="3034407"/>
                <a:gridCol w="3831286"/>
                <a:gridCol w="821835"/>
              </a:tblGrid>
              <a:tr h="331258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주차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계획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세부 계획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rPr>
                        <a:t>시행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745330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1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주 </a:t>
                      </a:r>
                      <a:r>
                        <a:t>(4.22~4.28)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NSXML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프레임워크</a:t>
                      </a:r>
                      <a:r>
                        <a:t>, OpenAPI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조사</a:t>
                      </a:r>
                    </a:p>
                    <a:p>
                      <a:pPr algn="l">
                        <a:defRPr sz="1600"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응용 앱 개발 예시 조사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Xml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모듈 조사 완료</a:t>
                      </a:r>
                    </a:p>
                    <a:p>
                      <a:pPr algn="l">
                        <a:defRPr sz="1600"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국가공공데이터 포털 활용사례조사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524491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2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주</a:t>
                      </a:r>
                    </a:p>
                    <a:p>
                      <a:pPr algn="l">
                        <a:defRPr sz="1600"/>
                      </a:pPr>
                      <a:r>
                        <a:t>(4.29~5.5)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상세 기능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구현 방법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역할 분담 등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국회의원 정보 및 의정 활동 통계 정보 제공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524491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3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주</a:t>
                      </a:r>
                    </a:p>
                    <a:p>
                      <a:pPr algn="l">
                        <a:defRPr sz="1600"/>
                      </a:pPr>
                      <a:r>
                        <a:t>(5.6~5.12)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FF2600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기획발표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5/9</a:t>
                      </a:r>
                      <a:r>
                        <a:rPr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OpenAPI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연동</a:t>
                      </a:r>
                      <a:r>
                        <a:rPr>
                          <a:solidFill>
                            <a:srgbClr val="000000"/>
                          </a:solidFill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구현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국가공공데이터포털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OpenAPI </a:t>
                      </a:r>
                      <a:r>
                        <a:t>활용</a:t>
                      </a:r>
                    </a:p>
                    <a:p>
                      <a:pPr algn="l">
                        <a:defRPr sz="1600"/>
                      </a:pPr>
                      <a:r>
                        <a:t>youtube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기획 발표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427561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4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주</a:t>
                      </a:r>
                    </a:p>
                    <a:p>
                      <a:pPr algn="l">
                        <a:defRPr sz="1600"/>
                      </a:pPr>
                      <a:r>
                        <a:t>(5.13~5.19)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굴림"/>
                          <a:ea typeface="굴림"/>
                          <a:cs typeface="굴림"/>
                          <a:sym typeface="굴림"/>
                        </a:rPr>
                        <a:t>다양한 검색, 통계 기능 구현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의원 검색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(</a:t>
                      </a:r>
                      <a:r>
                        <a:t>이름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정당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지역구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당선 회수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 ) </a:t>
                      </a:r>
                      <a:r>
                        <a:t>정보 제공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의원 일정 검색,의원별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지역별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당선 회수 별 의정 활동 통계 작성  추출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524491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5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주</a:t>
                      </a:r>
                    </a:p>
                    <a:p>
                      <a:pPr algn="l">
                        <a:defRPr sz="1600"/>
                      </a:pPr>
                      <a:r>
                        <a:t>(5.20~5.26)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굴림"/>
                          <a:ea typeface="굴림"/>
                          <a:cs typeface="굴림"/>
                          <a:sym typeface="굴림"/>
                        </a:rPr>
                        <a:t>MapKit 지도, Speech, Animation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Core Graphics, Speech, Animation</a:t>
                      </a:r>
                    </a:p>
                    <a:p>
                      <a:pPr algn="l">
                        <a:defRPr sz="1600"/>
                      </a:pPr>
                      <a:r>
                        <a:t>Youtube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활용 중간 시연 발표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462750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6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주</a:t>
                      </a:r>
                    </a:p>
                    <a:p>
                      <a:pPr algn="l">
                        <a:defRPr sz="1600"/>
                      </a:pPr>
                      <a:r>
                        <a:t>(5.27.~6.2)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FF0000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중간 시연 발표</a:t>
                      </a:r>
                      <a:r>
                        <a:rPr b="1"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5/30</a:t>
                      </a:r>
                    </a:p>
                    <a:p>
                      <a:pPr algn="l">
                        <a:defRPr sz="1600"/>
                      </a:pPr>
                      <a:r>
                        <a:t>Core Graphics,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사진</a:t>
                      </a:r>
                      <a:r>
                        <a:t>,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그래프 등 추가 기능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MapKit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지도</a:t>
                      </a:r>
                      <a:r>
                        <a:t>, Core Graphics,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사진</a:t>
                      </a:r>
                      <a:r>
                        <a:t>,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그래프 등 추가 기능 구현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524491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7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주</a:t>
                      </a:r>
                    </a:p>
                    <a:p>
                      <a:pPr algn="l">
                        <a:defRPr sz="1600"/>
                      </a:pPr>
                      <a:r>
                        <a:t>(6.3~6.9)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사진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그래프 등 추가 기능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사진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, </a:t>
                      </a:r>
                      <a:r>
                        <a:t>그래프 등 추가 기능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635217"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8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주</a:t>
                      </a:r>
                    </a:p>
                    <a:p>
                      <a:pPr algn="l">
                        <a:defRPr sz="1600"/>
                      </a:pPr>
                      <a:r>
                        <a:t>(6.10~6.16)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FF0000"/>
                          </a:solidFill>
                          <a:latin typeface="굴림"/>
                          <a:ea typeface="굴림"/>
                          <a:cs typeface="굴림"/>
                          <a:sym typeface="굴림"/>
                        </a:defRPr>
                      </a:pPr>
                      <a:r>
                        <a:t>최종구현 발표 </a:t>
                      </a:r>
                      <a:r>
                        <a:rPr b="1">
                          <a:latin typeface="+mj-lt"/>
                          <a:ea typeface="+mj-ea"/>
                          <a:cs typeface="+mj-cs"/>
                          <a:sym typeface="Times New Roman"/>
                        </a:rPr>
                        <a:t>6/13</a:t>
                      </a:r>
                    </a:p>
                    <a:p>
                      <a:pPr algn="l">
                        <a:defRPr sz="1600"/>
                      </a:pPr>
                      <a:r>
                        <a:t>AppStore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등록 추진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  <a:r>
                        <a:t>Youtube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활용 최종 시연 발표</a:t>
                      </a:r>
                      <a:endParaRPr>
                        <a:latin typeface="굴림"/>
                        <a:ea typeface="굴림"/>
                        <a:cs typeface="굴림"/>
                        <a:sym typeface="굴림"/>
                      </a:endParaRPr>
                    </a:p>
                    <a:p>
                      <a:pPr algn="l">
                        <a:defRPr sz="1600"/>
                      </a:pPr>
                      <a:r>
                        <a:t>AppStore </a:t>
                      </a:r>
                      <a:r>
                        <a:rPr>
                          <a:latin typeface="굴림"/>
                          <a:ea typeface="굴림"/>
                          <a:cs typeface="굴림"/>
                          <a:sym typeface="굴림"/>
                        </a:rPr>
                        <a:t>등록 추진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6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54454" y="15663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740662">
              <a:defRPr sz="2200">
                <a:effectLst>
                  <a:outerShdw sx="100000" sy="100000" kx="0" ky="0" algn="b" rotWithShape="0" blurRad="25400" dist="30861" dir="2700000">
                    <a:srgbClr val="C0C0C0"/>
                  </a:outerShdw>
                </a:effectLst>
              </a:defRPr>
            </a:pPr>
            <a:r>
              <a:t>youtube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발표 동영상 업로드</a:t>
            </a:r>
          </a:p>
        </p:txBody>
      </p:sp>
      <p:sp>
        <p:nvSpPr>
          <p:cNvPr id="142" name="Shape 142"/>
          <p:cNvSpPr txBox="1"/>
          <p:nvPr>
            <p:ph type="body" idx="1"/>
          </p:nvPr>
        </p:nvSpPr>
        <p:spPr>
          <a:xfrm>
            <a:off x="362747" y="850516"/>
            <a:ext cx="8452727" cy="449580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2000"/>
            </a:pPr>
            <a:r>
              <a:t>youtube.com/upload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구글 계정으로 로그인 후 업로드</a:t>
            </a:r>
          </a:p>
          <a:p>
            <a:pPr>
              <a:spcBef>
                <a:spcPts val="400"/>
              </a:spcBef>
              <a:defRPr sz="2000">
                <a:latin typeface="굴림"/>
                <a:ea typeface="굴림"/>
                <a:cs typeface="굴림"/>
                <a:sym typeface="굴림"/>
              </a:defRPr>
            </a:pPr>
            <a:r>
              <a:t>기획발표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(</a:t>
            </a:r>
            <a:r>
              <a:t>팀원 얼굴이 나오게 제작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), </a:t>
            </a:r>
            <a:r>
              <a:t>중간발표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t>최종발표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 </a:t>
            </a:r>
          </a:p>
          <a:p>
            <a:pPr>
              <a:spcBef>
                <a:spcPts val="400"/>
              </a:spcBef>
              <a:defRPr sz="2000">
                <a:latin typeface="굴림"/>
                <a:ea typeface="굴림"/>
                <a:cs typeface="굴림"/>
                <a:sym typeface="굴림"/>
              </a:defRPr>
            </a:pPr>
            <a:r>
              <a:t>각 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5</a:t>
            </a:r>
            <a:r>
              <a:t>분이내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t>동영상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, </a:t>
            </a:r>
          </a:p>
          <a:p>
            <a:pPr>
              <a:spcBef>
                <a:spcPts val="400"/>
              </a:spcBef>
              <a:defRPr sz="2000">
                <a:latin typeface="굴림"/>
                <a:ea typeface="굴림"/>
                <a:cs typeface="굴림"/>
                <a:sym typeface="굴림"/>
              </a:defRPr>
            </a:pPr>
            <a:r>
              <a:t>동영상 제목은 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“KPU Game 2019-1 </a:t>
            </a:r>
            <a:r>
              <a:t>스마트폰게임프로그래밍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-</a:t>
            </a:r>
            <a:r>
              <a:t>학번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-XX</a:t>
            </a:r>
            <a:r>
              <a:t>발표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”</a:t>
            </a:r>
          </a:p>
        </p:txBody>
      </p:sp>
      <p:sp>
        <p:nvSpPr>
          <p:cNvPr id="143" name="Shape 143"/>
          <p:cNvSpPr txBox="1"/>
          <p:nvPr>
            <p:ph type="sldNum" sz="quarter" idx="4294967295"/>
          </p:nvPr>
        </p:nvSpPr>
        <p:spPr>
          <a:xfrm>
            <a:off x="8714423" y="6500812"/>
            <a:ext cx="1803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0731" y="2320413"/>
            <a:ext cx="5168826" cy="394384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54454" y="15663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813816">
              <a:defRPr sz="2400">
                <a:effectLst>
                  <a:outerShdw sx="100000" sy="100000" kx="0" ky="0" algn="b" rotWithShape="0" blurRad="38100" dist="33909" dir="2700000">
                    <a:srgbClr val="C0C0C0"/>
                  </a:outerShdw>
                </a:effectLst>
              </a:defRPr>
            </a:pPr>
            <a:r>
              <a:t>GitHub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업로드</a:t>
            </a:r>
          </a:p>
        </p:txBody>
      </p:sp>
      <p:sp>
        <p:nvSpPr>
          <p:cNvPr id="147" name="Shape 147"/>
          <p:cNvSpPr txBox="1"/>
          <p:nvPr>
            <p:ph type="body" idx="1"/>
          </p:nvPr>
        </p:nvSpPr>
        <p:spPr>
          <a:xfrm>
            <a:off x="685798" y="903449"/>
            <a:ext cx="7910656" cy="511635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SzTx/>
              <a:buNone/>
              <a:defRPr sz="2800">
                <a:solidFill>
                  <a:schemeClr val="accent2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t>완전 초보를 위한 깃허브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 </a:t>
            </a:r>
            <a:endParaRPr b="1">
              <a:latin typeface="+mj-lt"/>
              <a:ea typeface="+mj-ea"/>
              <a:cs typeface="+mj-cs"/>
              <a:sym typeface="Times New Roman"/>
            </a:endParaRPr>
          </a:p>
          <a:p>
            <a:pPr marL="0" indent="0">
              <a:spcBef>
                <a:spcPts val="600"/>
              </a:spcBef>
              <a:buSzTx/>
              <a:buNone/>
              <a:defRPr sz="2800"/>
            </a:pPr>
            <a:r>
              <a:t>https://nolboo.github.io/blog/2013/10/06/github-for-beginner</a:t>
            </a:r>
          </a:p>
          <a:p>
            <a:pPr marL="0" indent="0">
              <a:spcBef>
                <a:spcPts val="600"/>
              </a:spcBef>
              <a:buSzTx/>
              <a:buNone/>
              <a:defRPr sz="2800">
                <a:solidFill>
                  <a:schemeClr val="accent2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t>깃이 뭐지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?</a:t>
            </a:r>
            <a:endParaRPr b="1">
              <a:latin typeface="+mj-lt"/>
              <a:ea typeface="+mj-ea"/>
              <a:cs typeface="+mj-cs"/>
              <a:sym typeface="Times New Roman"/>
            </a:endParaRPr>
          </a:p>
          <a:p>
            <a:pPr marL="0" indent="0">
              <a:spcBef>
                <a:spcPts val="600"/>
              </a:spcBef>
              <a:buSzTx/>
              <a:buNone/>
              <a:defRPr sz="2800">
                <a:latin typeface="굴림"/>
                <a:ea typeface="굴림"/>
                <a:cs typeface="굴림"/>
                <a:sym typeface="굴림"/>
              </a:defRPr>
            </a:pPr>
            <a:r>
              <a:t>깃허브의 심장에서 작동되는 소프트웨어인 깃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(Git: </a:t>
            </a:r>
            <a:r>
              <a:t>재수없고 멍청한 놈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t>자식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)</a:t>
            </a:r>
            <a:r>
              <a:t>을 만든 유명한 소프트웨어 개발자 리누스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t>토발즈에 감사한다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. </a:t>
            </a:r>
            <a:r>
              <a:t>깃은 프로젝트의 어떤 부분도 겹쳐쓰지 않게 프로젝트의 변경을 관리하는 버전관리 소프트웨어이다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.</a:t>
            </a:r>
          </a:p>
        </p:txBody>
      </p:sp>
      <p:sp>
        <p:nvSpPr>
          <p:cNvPr id="148" name="Shape 148"/>
          <p:cNvSpPr txBox="1"/>
          <p:nvPr>
            <p:ph type="sldNum" sz="quarter" idx="4294967295"/>
          </p:nvPr>
        </p:nvSpPr>
        <p:spPr>
          <a:xfrm>
            <a:off x="8714423" y="6500812"/>
            <a:ext cx="1803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54454" y="15663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813816">
              <a:defRPr sz="2400">
                <a:effectLst>
                  <a:outerShdw sx="100000" sy="100000" kx="0" ky="0" algn="b" rotWithShape="0" blurRad="38100" dist="33909" dir="2700000">
                    <a:srgbClr val="C0C0C0"/>
                  </a:outerShdw>
                </a:effectLst>
              </a:defRPr>
            </a:pPr>
            <a:r>
              <a:t>GitHub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업로드</a:t>
            </a:r>
          </a:p>
        </p:txBody>
      </p:sp>
      <p:sp>
        <p:nvSpPr>
          <p:cNvPr id="151" name="Shape 151"/>
          <p:cNvSpPr txBox="1"/>
          <p:nvPr>
            <p:ph type="body" idx="1"/>
          </p:nvPr>
        </p:nvSpPr>
        <p:spPr>
          <a:xfrm>
            <a:off x="685798" y="903449"/>
            <a:ext cx="7910656" cy="5116351"/>
          </a:xfrm>
          <a:prstGeom prst="rect">
            <a:avLst/>
          </a:prstGeom>
        </p:spPr>
        <p:txBody>
          <a:bodyPr/>
          <a:lstStyle/>
          <a:p>
            <a:pPr marL="329184" indent="-329184" defTabSz="877822">
              <a:spcBef>
                <a:spcPts val="300"/>
              </a:spcBef>
              <a:defRPr sz="1500">
                <a:solidFill>
                  <a:schemeClr val="accent2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t>커맨트 라인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(Command Line): </a:t>
            </a:r>
            <a:r>
              <a:rPr>
                <a:solidFill>
                  <a:srgbClr val="000000"/>
                </a:solidFill>
              </a:rPr>
              <a:t>깃 명령어를 입력할 때 사용하는 컴퓨터 프로그램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</a:t>
            </a:r>
            <a:r>
              <a:rPr>
                <a:solidFill>
                  <a:srgbClr val="000000"/>
                </a:solidFill>
              </a:rPr>
              <a:t>맥에선 터미널이라고 한다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PC</a:t>
            </a:r>
            <a:r>
              <a:rPr>
                <a:solidFill>
                  <a:srgbClr val="000000"/>
                </a:solidFill>
              </a:rPr>
              <a:t>에선 기본적인 프로그램이 아니어서 처음엔 깃을 다운로드해야 한다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(</a:t>
            </a:r>
            <a:r>
              <a:rPr>
                <a:solidFill>
                  <a:srgbClr val="000000"/>
                </a:solidFill>
              </a:rPr>
              <a:t>다음 섹션에서 다룰 것이다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). </a:t>
            </a:r>
            <a:r>
              <a:rPr>
                <a:solidFill>
                  <a:srgbClr val="000000"/>
                </a:solidFill>
              </a:rPr>
              <a:t>두 경우 모두 마우스를 사용하는 것이 아닌 프롬프트로 알려진 텍스트 기반 명령어를 입력한다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</a:t>
            </a:r>
          </a:p>
          <a:p>
            <a:pPr marL="329184" indent="-329184" defTabSz="877822">
              <a:spcBef>
                <a:spcPts val="300"/>
              </a:spcBef>
              <a:defRPr sz="1500">
                <a:solidFill>
                  <a:schemeClr val="accent2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t>저장소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(Repository):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rPr>
                <a:solidFill>
                  <a:srgbClr val="000000"/>
                </a:solidFill>
              </a:rPr>
              <a:t>프로젝트가 거주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(live)</a:t>
            </a:r>
            <a:r>
              <a:rPr>
                <a:solidFill>
                  <a:srgbClr val="000000"/>
                </a:solidFill>
              </a:rPr>
              <a:t>할 수 있는 디렉토리나 저장 공간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</a:t>
            </a:r>
            <a:r>
              <a:rPr>
                <a:solidFill>
                  <a:srgbClr val="000000"/>
                </a:solidFill>
              </a:rPr>
              <a:t>깃허브 사용자는 종종 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“repo”</a:t>
            </a:r>
            <a:r>
              <a:rPr>
                <a:solidFill>
                  <a:srgbClr val="000000"/>
                </a:solidFill>
              </a:rPr>
              <a:t>로 줄여서 사용한다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</a:t>
            </a:r>
            <a:r>
              <a:rPr>
                <a:solidFill>
                  <a:srgbClr val="000000"/>
                </a:solidFill>
              </a:rPr>
              <a:t>당신의 컴퓨터 안의 로컬 폴더가 될 수도 있고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깃허브나 다른 온라인 호스트의 저장 공간이 될 수도 있다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</a:t>
            </a:r>
            <a:r>
              <a:rPr>
                <a:solidFill>
                  <a:srgbClr val="000000"/>
                </a:solidFill>
              </a:rPr>
              <a:t>저장소 안에 코드 화일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텍스트 화일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이미지 화일을 저장하고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이름붙일 수 있다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</a:t>
            </a:r>
            <a:endParaRPr b="1">
              <a:latin typeface="+mj-lt"/>
              <a:ea typeface="+mj-ea"/>
              <a:cs typeface="+mj-cs"/>
              <a:sym typeface="Times New Roman"/>
            </a:endParaRPr>
          </a:p>
          <a:p>
            <a:pPr marL="329184" indent="-329184" defTabSz="877822">
              <a:spcBef>
                <a:spcPts val="300"/>
              </a:spcBef>
              <a:defRPr sz="1500">
                <a:solidFill>
                  <a:schemeClr val="accent2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t>버전관리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(Version Control):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rPr>
                <a:solidFill>
                  <a:srgbClr val="000000"/>
                </a:solidFill>
              </a:rPr>
              <a:t>기본적으로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깃이 서비스되도록 고안된 목적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MS </a:t>
            </a:r>
            <a:r>
              <a:rPr>
                <a:solidFill>
                  <a:srgbClr val="000000"/>
                </a:solidFill>
              </a:rPr>
              <a:t>워드 작업할 때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저장하면 이전 화일 위에 겹쳐쓰거나 여러 버전으로 나누어 저장한다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</a:t>
            </a:r>
            <a:r>
              <a:rPr>
                <a:solidFill>
                  <a:srgbClr val="000000"/>
                </a:solidFill>
              </a:rPr>
              <a:t>깃을 사용하면 그럴 필요가 없다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</a:t>
            </a:r>
            <a:r>
              <a:rPr>
                <a:solidFill>
                  <a:srgbClr val="000000"/>
                </a:solidFill>
              </a:rPr>
              <a:t>프로젝트 히스토리의 모든 시점의 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“</a:t>
            </a:r>
            <a:r>
              <a:rPr>
                <a:solidFill>
                  <a:srgbClr val="000000"/>
                </a:solidFill>
              </a:rPr>
              <a:t>스냅샷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”</a:t>
            </a:r>
            <a:r>
              <a:rPr>
                <a:solidFill>
                  <a:srgbClr val="000000"/>
                </a:solidFill>
              </a:rPr>
              <a:t>을 유지하므로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결코 잃어버리거나 겹쳐쓰지 않을 수 있다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</a:t>
            </a:r>
          </a:p>
          <a:p>
            <a:pPr marL="329184" indent="-329184" defTabSz="877822">
              <a:spcBef>
                <a:spcPts val="300"/>
              </a:spcBef>
              <a:defRPr sz="1500">
                <a:solidFill>
                  <a:schemeClr val="accent2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t>커밋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(Commit):</a:t>
            </a:r>
            <a:r>
              <a:rPr>
                <a:latin typeface="+mj-lt"/>
                <a:ea typeface="+mj-ea"/>
                <a:cs typeface="+mj-cs"/>
                <a:sym typeface="Times New Roman"/>
              </a:rPr>
              <a:t> </a:t>
            </a:r>
            <a:r>
              <a:rPr>
                <a:solidFill>
                  <a:srgbClr val="000000"/>
                </a:solidFill>
              </a:rPr>
              <a:t>깃에게 파워를 주는 명령이다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</a:t>
            </a:r>
            <a:r>
              <a:rPr>
                <a:solidFill>
                  <a:srgbClr val="000000"/>
                </a:solidFill>
              </a:rPr>
              <a:t>커밋하면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그 시점의 당신의 저장소의 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“</a:t>
            </a:r>
            <a:r>
              <a:rPr>
                <a:solidFill>
                  <a:srgbClr val="000000"/>
                </a:solidFill>
              </a:rPr>
              <a:t>스냅샷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”</a:t>
            </a:r>
            <a:r>
              <a:rPr>
                <a:solidFill>
                  <a:srgbClr val="000000"/>
                </a:solidFill>
              </a:rPr>
              <a:t>을 찍어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프로젝트를 이전의 어떠한 상태로든 재평가하거나 복원할 수 있는 체크포인트를 가질 수 있다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</a:t>
            </a:r>
          </a:p>
          <a:p>
            <a:pPr marL="329184" indent="-329184" defTabSz="877822">
              <a:spcBef>
                <a:spcPts val="300"/>
              </a:spcBef>
              <a:defRPr sz="1500">
                <a:solidFill>
                  <a:schemeClr val="accent2"/>
                </a:solidFill>
                <a:latin typeface="굴림"/>
                <a:ea typeface="굴림"/>
                <a:cs typeface="굴림"/>
                <a:sym typeface="굴림"/>
              </a:defRPr>
            </a:pPr>
            <a:r>
              <a:t>브랜치</a:t>
            </a:r>
            <a:r>
              <a:rPr b="1">
                <a:latin typeface="+mj-lt"/>
                <a:ea typeface="+mj-ea"/>
                <a:cs typeface="+mj-cs"/>
                <a:sym typeface="Times New Roman"/>
              </a:rPr>
              <a:t>(Branch):</a:t>
            </a:r>
            <a:r>
              <a:rPr>
                <a:solidFill>
                  <a:srgbClr val="000000"/>
                </a:solidFill>
              </a:rPr>
              <a:t> 여러 명이 하나의 프로젝트에서 깃 없이 작업하는 것이 얼마나 혼란스러울 것인가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? </a:t>
            </a:r>
            <a:r>
              <a:rPr>
                <a:solidFill>
                  <a:srgbClr val="000000"/>
                </a:solidFill>
              </a:rPr>
              <a:t>일반적으로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작업자들은 메인 프로젝트의 브랜치를 따와서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(branch off), </a:t>
            </a:r>
            <a:r>
              <a:rPr>
                <a:solidFill>
                  <a:srgbClr val="000000"/>
                </a:solidFill>
              </a:rPr>
              <a:t>자신이 변경하고 싶은 자신만의 버전을 만든다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 </a:t>
            </a:r>
            <a:r>
              <a:rPr>
                <a:solidFill>
                  <a:srgbClr val="000000"/>
                </a:solidFill>
              </a:rPr>
              <a:t>작업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4</a:t>
            </a:r>
            <a:r>
              <a:rPr>
                <a:solidFill>
                  <a:srgbClr val="000000"/>
                </a:solidFill>
              </a:rPr>
              <a:t>을 끝낸 후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, </a:t>
            </a:r>
            <a:r>
              <a:rPr>
                <a:solidFill>
                  <a:srgbClr val="000000"/>
                </a:solidFill>
              </a:rPr>
              <a:t>프로젝트의 메인 디렉토리인 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“master”</a:t>
            </a:r>
            <a:r>
              <a:rPr>
                <a:solidFill>
                  <a:srgbClr val="000000"/>
                </a:solidFill>
              </a:rPr>
              <a:t>에 브랜치를 다시 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“Merge”</a:t>
            </a:r>
            <a:r>
              <a:rPr>
                <a:solidFill>
                  <a:srgbClr val="000000"/>
                </a:solidFill>
              </a:rPr>
              <a:t>한다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Times New Roman"/>
              </a:rPr>
              <a:t>.</a:t>
            </a:r>
          </a:p>
        </p:txBody>
      </p:sp>
      <p:sp>
        <p:nvSpPr>
          <p:cNvPr id="152" name="Shape 152"/>
          <p:cNvSpPr txBox="1"/>
          <p:nvPr>
            <p:ph type="sldNum" sz="quarter" idx="4294967295"/>
          </p:nvPr>
        </p:nvSpPr>
        <p:spPr>
          <a:xfrm>
            <a:off x="8714423" y="6500812"/>
            <a:ext cx="1803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54454" y="15663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813816">
              <a:defRPr sz="2400">
                <a:effectLst>
                  <a:outerShdw sx="100000" sy="100000" kx="0" ky="0" algn="b" rotWithShape="0" blurRad="38100" dist="33909" dir="2700000">
                    <a:srgbClr val="C0C0C0"/>
                  </a:outerShdw>
                </a:effectLst>
              </a:defRPr>
            </a:pPr>
            <a:r>
              <a:t>GitHub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업로드</a:t>
            </a:r>
          </a:p>
        </p:txBody>
      </p:sp>
      <p:sp>
        <p:nvSpPr>
          <p:cNvPr id="155" name="Shape 155"/>
          <p:cNvSpPr txBox="1"/>
          <p:nvPr>
            <p:ph type="body" idx="1"/>
          </p:nvPr>
        </p:nvSpPr>
        <p:spPr>
          <a:xfrm>
            <a:off x="685798" y="903449"/>
            <a:ext cx="7910656" cy="511635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b="1" sz="1600">
                <a:solidFill>
                  <a:schemeClr val="accent2"/>
                </a:solidFill>
              </a:defRPr>
            </a:pPr>
            <a:r>
              <a:t>1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단계 </a:t>
            </a:r>
            <a:r>
              <a:t>github.com 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가입하고 온라인 저장소 </a:t>
            </a:r>
            <a:r>
              <a:t>repository 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생성</a:t>
            </a:r>
          </a:p>
        </p:txBody>
      </p:sp>
      <p:sp>
        <p:nvSpPr>
          <p:cNvPr id="156" name="Shape 156"/>
          <p:cNvSpPr txBox="1"/>
          <p:nvPr>
            <p:ph type="sldNum" sz="quarter" idx="4294967295"/>
          </p:nvPr>
        </p:nvSpPr>
        <p:spPr>
          <a:xfrm>
            <a:off x="8714423" y="6500812"/>
            <a:ext cx="1803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7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807" y="2496803"/>
            <a:ext cx="3341248" cy="241749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8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351" y="1366656"/>
            <a:ext cx="5183987" cy="445317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54454" y="156639"/>
            <a:ext cx="7772401" cy="457206"/>
          </a:xfrm>
          <a:prstGeom prst="rect">
            <a:avLst/>
          </a:prstGeom>
        </p:spPr>
        <p:txBody>
          <a:bodyPr/>
          <a:lstStyle/>
          <a:p>
            <a:pPr defTabSz="813816">
              <a:defRPr sz="2400">
                <a:effectLst>
                  <a:outerShdw sx="100000" sy="100000" kx="0" ky="0" algn="b" rotWithShape="0" blurRad="38100" dist="33909" dir="2700000">
                    <a:srgbClr val="C0C0C0"/>
                  </a:outerShdw>
                </a:effectLst>
              </a:defRPr>
            </a:pPr>
            <a:r>
              <a:t>GitHub </a:t>
            </a:r>
            <a:r>
              <a:rPr b="0" i="0">
                <a:latin typeface="굴림"/>
                <a:ea typeface="굴림"/>
                <a:cs typeface="굴림"/>
                <a:sym typeface="굴림"/>
              </a:rPr>
              <a:t>업로드</a:t>
            </a:r>
          </a:p>
        </p:txBody>
      </p:sp>
      <p:sp>
        <p:nvSpPr>
          <p:cNvPr id="161" name="Shape 161"/>
          <p:cNvSpPr txBox="1"/>
          <p:nvPr>
            <p:ph type="body" idx="1"/>
          </p:nvPr>
        </p:nvSpPr>
        <p:spPr>
          <a:xfrm>
            <a:off x="685798" y="903449"/>
            <a:ext cx="7910656" cy="511635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defRPr b="1" sz="1600">
                <a:solidFill>
                  <a:schemeClr val="accent2"/>
                </a:solidFill>
              </a:defRPr>
            </a:pPr>
            <a:r>
              <a:t>2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단계 </a:t>
            </a:r>
            <a:r>
              <a:t>Git-2.7.0.2-64-bit.exe</a:t>
            </a:r>
            <a:r>
              <a:rPr b="0">
                <a:latin typeface="굴림"/>
                <a:ea typeface="굴림"/>
                <a:cs typeface="굴림"/>
                <a:sym typeface="굴림"/>
              </a:rPr>
              <a:t>다운로드 및 인스톨 </a:t>
            </a:r>
            <a:r>
              <a:t>(https://git-scm.com/download/win)</a:t>
            </a:r>
          </a:p>
        </p:txBody>
      </p:sp>
      <p:sp>
        <p:nvSpPr>
          <p:cNvPr id="162" name="Shape 162"/>
          <p:cNvSpPr txBox="1"/>
          <p:nvPr>
            <p:ph type="sldNum" sz="quarter" idx="4294967295"/>
          </p:nvPr>
        </p:nvSpPr>
        <p:spPr>
          <a:xfrm>
            <a:off x="8714423" y="6500812"/>
            <a:ext cx="180337" cy="2754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671" y="1724767"/>
            <a:ext cx="4179969" cy="32250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64" name="image7.png" descr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5347" y="1724766"/>
            <a:ext cx="4361237" cy="322504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기본 디자인">
  <a:themeElements>
    <a:clrScheme name="기본 디자인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기본 디자인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기본 디자인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기본 디자인">
  <a:themeElements>
    <a:clrScheme name="기본 디자인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기본 디자인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기본 디자인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